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8"/>
  </p:notesMasterIdLst>
  <p:sldIdLst>
    <p:sldId id="876" r:id="rId2"/>
    <p:sldId id="1058" r:id="rId3"/>
    <p:sldId id="759" r:id="rId4"/>
    <p:sldId id="788" r:id="rId5"/>
    <p:sldId id="790" r:id="rId6"/>
    <p:sldId id="927" r:id="rId7"/>
    <p:sldId id="886" r:id="rId8"/>
    <p:sldId id="792" r:id="rId9"/>
    <p:sldId id="881" r:id="rId10"/>
    <p:sldId id="930" r:id="rId11"/>
    <p:sldId id="795" r:id="rId12"/>
    <p:sldId id="812" r:id="rId13"/>
    <p:sldId id="960" r:id="rId14"/>
    <p:sldId id="1067" r:id="rId15"/>
    <p:sldId id="1068" r:id="rId16"/>
    <p:sldId id="808" r:id="rId17"/>
    <p:sldId id="961" r:id="rId18"/>
    <p:sldId id="932" r:id="rId19"/>
    <p:sldId id="1069" r:id="rId20"/>
    <p:sldId id="1070" r:id="rId21"/>
    <p:sldId id="771" r:id="rId22"/>
    <p:sldId id="865" r:id="rId23"/>
    <p:sldId id="934" r:id="rId24"/>
    <p:sldId id="1071" r:id="rId25"/>
    <p:sldId id="935" r:id="rId26"/>
    <p:sldId id="964" r:id="rId27"/>
    <p:sldId id="936" r:id="rId28"/>
    <p:sldId id="937" r:id="rId29"/>
    <p:sldId id="1066" r:id="rId30"/>
    <p:sldId id="939" r:id="rId31"/>
    <p:sldId id="940" r:id="rId32"/>
    <p:sldId id="941" r:id="rId33"/>
    <p:sldId id="946" r:id="rId34"/>
    <p:sldId id="958" r:id="rId35"/>
    <p:sldId id="874" r:id="rId36"/>
    <p:sldId id="291" r:id="rId37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15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7FD53-15E4-4414-A8E4-EC677523B17C}" v="7" dt="2020-06-28T23:25:5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9" autoAdjust="0"/>
    <p:restoredTop sz="86211" autoAdjust="0"/>
  </p:normalViewPr>
  <p:slideViewPr>
    <p:cSldViewPr snapToGrid="0" showGuides="1">
      <p:cViewPr varScale="1">
        <p:scale>
          <a:sx n="97" d="100"/>
          <a:sy n="97" d="100"/>
        </p:scale>
        <p:origin x="595" y="91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o Neves Sudre Filho" userId="S::gilberto.neves@faesa.br::d3375f58-c24b-48d7-baef-871d87266953" providerId="AD" clId="Web-{71E7FD53-15E4-4414-A8E4-EC677523B17C}"/>
    <pc:docChg chg="modSld">
      <pc:chgData name="Gilberto Neves Sudre Filho" userId="S::gilberto.neves@faesa.br::d3375f58-c24b-48d7-baef-871d87266953" providerId="AD" clId="Web-{71E7FD53-15E4-4414-A8E4-EC677523B17C}" dt="2020-06-28T23:25:58.075" v="6" actId="20577"/>
      <pc:docMkLst>
        <pc:docMk/>
      </pc:docMkLst>
      <pc:sldChg chg="modSp">
        <pc:chgData name="Gilberto Neves Sudre Filho" userId="S::gilberto.neves@faesa.br::d3375f58-c24b-48d7-baef-871d87266953" providerId="AD" clId="Web-{71E7FD53-15E4-4414-A8E4-EC677523B17C}" dt="2020-06-28T23:25:10.325" v="4" actId="20577"/>
        <pc:sldMkLst>
          <pc:docMk/>
          <pc:sldMk cId="1588145085" sldId="808"/>
        </pc:sldMkLst>
        <pc:spChg chg="mod">
          <ac:chgData name="Gilberto Neves Sudre Filho" userId="S::gilberto.neves@faesa.br::d3375f58-c24b-48d7-baef-871d87266953" providerId="AD" clId="Web-{71E7FD53-15E4-4414-A8E4-EC677523B17C}" dt="2020-06-28T23:25:10.325" v="4" actId="20577"/>
          <ac:spMkLst>
            <pc:docMk/>
            <pc:sldMk cId="1588145085" sldId="808"/>
            <ac:spMk id="5" creationId="{8A3AB3B0-9D4C-4845-86A8-9CDB13B2A872}"/>
          </ac:spMkLst>
        </pc:spChg>
      </pc:sldChg>
      <pc:sldChg chg="modSp">
        <pc:chgData name="Gilberto Neves Sudre Filho" userId="S::gilberto.neves@faesa.br::d3375f58-c24b-48d7-baef-871d87266953" providerId="AD" clId="Web-{71E7FD53-15E4-4414-A8E4-EC677523B17C}" dt="2020-06-28T23:25:42.387" v="5" actId="20577"/>
        <pc:sldMkLst>
          <pc:docMk/>
          <pc:sldMk cId="251913811" sldId="936"/>
        </pc:sldMkLst>
        <pc:spChg chg="mod">
          <ac:chgData name="Gilberto Neves Sudre Filho" userId="S::gilberto.neves@faesa.br::d3375f58-c24b-48d7-baef-871d87266953" providerId="AD" clId="Web-{71E7FD53-15E4-4414-A8E4-EC677523B17C}" dt="2020-06-28T23:25:42.387" v="5" actId="20577"/>
          <ac:spMkLst>
            <pc:docMk/>
            <pc:sldMk cId="251913811" sldId="936"/>
            <ac:spMk id="4" creationId="{00000000-0000-0000-0000-000000000000}"/>
          </ac:spMkLst>
        </pc:spChg>
      </pc:sldChg>
      <pc:sldChg chg="modSp">
        <pc:chgData name="Gilberto Neves Sudre Filho" userId="S::gilberto.neves@faesa.br::d3375f58-c24b-48d7-baef-871d87266953" providerId="AD" clId="Web-{71E7FD53-15E4-4414-A8E4-EC677523B17C}" dt="2020-06-28T23:25:58.075" v="6" actId="20577"/>
        <pc:sldMkLst>
          <pc:docMk/>
          <pc:sldMk cId="3906801152" sldId="941"/>
        </pc:sldMkLst>
        <pc:spChg chg="mod">
          <ac:chgData name="Gilberto Neves Sudre Filho" userId="S::gilberto.neves@faesa.br::d3375f58-c24b-48d7-baef-871d87266953" providerId="AD" clId="Web-{71E7FD53-15E4-4414-A8E4-EC677523B17C}" dt="2020-06-28T23:25:58.075" v="6" actId="20577"/>
          <ac:spMkLst>
            <pc:docMk/>
            <pc:sldMk cId="3906801152" sldId="941"/>
            <ac:spMk id="4" creationId="{00000000-0000-0000-0000-000000000000}"/>
          </ac:spMkLst>
        </pc:spChg>
      </pc:sldChg>
      <pc:sldChg chg="modSp">
        <pc:chgData name="Gilberto Neves Sudre Filho" userId="S::gilberto.neves@faesa.br::d3375f58-c24b-48d7-baef-871d87266953" providerId="AD" clId="Web-{71E7FD53-15E4-4414-A8E4-EC677523B17C}" dt="2020-06-28T23:24:43.356" v="0" actId="1076"/>
        <pc:sldMkLst>
          <pc:docMk/>
          <pc:sldMk cId="3061454137" sldId="960"/>
        </pc:sldMkLst>
        <pc:spChg chg="mod">
          <ac:chgData name="Gilberto Neves Sudre Filho" userId="S::gilberto.neves@faesa.br::d3375f58-c24b-48d7-baef-871d87266953" providerId="AD" clId="Web-{71E7FD53-15E4-4414-A8E4-EC677523B17C}" dt="2020-06-28T23:24:43.356" v="0" actId="1076"/>
          <ac:spMkLst>
            <pc:docMk/>
            <pc:sldMk cId="3061454137" sldId="960"/>
            <ac:spMk id="3" creationId="{00000000-0000-0000-0000-000000000000}"/>
          </ac:spMkLst>
        </pc:spChg>
      </pc:sldChg>
      <pc:sldChg chg="modSp">
        <pc:chgData name="Gilberto Neves Sudre Filho" userId="S::gilberto.neves@faesa.br::d3375f58-c24b-48d7-baef-871d87266953" providerId="AD" clId="Web-{71E7FD53-15E4-4414-A8E4-EC677523B17C}" dt="2020-06-28T23:24:49.653" v="1" actId="1076"/>
        <pc:sldMkLst>
          <pc:docMk/>
          <pc:sldMk cId="888927082" sldId="1067"/>
        </pc:sldMkLst>
        <pc:spChg chg="mod">
          <ac:chgData name="Gilberto Neves Sudre Filho" userId="S::gilberto.neves@faesa.br::d3375f58-c24b-48d7-baef-871d87266953" providerId="AD" clId="Web-{71E7FD53-15E4-4414-A8E4-EC677523B17C}" dt="2020-06-28T23:24:49.653" v="1" actId="1076"/>
          <ac:spMkLst>
            <pc:docMk/>
            <pc:sldMk cId="888927082" sldId="1067"/>
            <ac:spMk id="3" creationId="{00000000-0000-0000-0000-000000000000}"/>
          </ac:spMkLst>
        </pc:spChg>
      </pc:sldChg>
      <pc:sldChg chg="modSp">
        <pc:chgData name="Gilberto Neves Sudre Filho" userId="S::gilberto.neves@faesa.br::d3375f58-c24b-48d7-baef-871d87266953" providerId="AD" clId="Web-{71E7FD53-15E4-4414-A8E4-EC677523B17C}" dt="2020-06-28T23:24:54.747" v="2" actId="1076"/>
        <pc:sldMkLst>
          <pc:docMk/>
          <pc:sldMk cId="4367644" sldId="1068"/>
        </pc:sldMkLst>
        <pc:spChg chg="mod">
          <ac:chgData name="Gilberto Neves Sudre Filho" userId="S::gilberto.neves@faesa.br::d3375f58-c24b-48d7-baef-871d87266953" providerId="AD" clId="Web-{71E7FD53-15E4-4414-A8E4-EC677523B17C}" dt="2020-06-28T23:24:54.747" v="2" actId="1076"/>
          <ac:spMkLst>
            <pc:docMk/>
            <pc:sldMk cId="4367644" sldId="106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/>
              <a:t>Programa da Cisco Networking Academy</a:t>
            </a:r>
          </a:p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</a:t>
            </a:r>
          </a:p>
          <a:p>
            <a:pPr rtl="0"/>
            <a:r>
              <a:rPr lang="pt-BR"/>
              <a:t>Módulo 15: Camada de Aplicação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 rtl="0"/>
              <a:t>10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15.2 - Ponto a ponto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15.2.3 – Aplicações peer-to-peer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15.2 - Ponto a ponto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15.2.4 - Aplicativos P2P comuns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15.2.5 — Verifique seu entendimento — ponto a ponto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17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15.3.1 – HTTP e 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54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15.3.1 - Protocolo de transferência de hipertexto e linguagem de marcação de hipertexto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03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15.3.1 - Protocolo de transferência de hipertexto e linguagem de marcação de hipertexto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7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15.3.2 – HTTP e HTTPS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1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15.3.3 - Protocolos de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15.3.4 — SMTP, POP e IMAP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4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15.3.4 — SMTP, POP e IMAP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9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>
                <a:solidFill>
                  <a:prstClr val="black"/>
                </a:solidFill>
              </a:rPr>
              <a:pPr algn="r" rtl="0"/>
              <a:t>2</a:t>
            </a:fld>
            <a:endParaRPr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15.0.2 - O que aprenderei a fazer no módulo?</a:t>
            </a: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91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15.3 – Protocolos de e-mail e Web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15.3.4 — SMTP, POP e IMAP (Cont.)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15.3.5 — Verifique seu entendimento — Protocolos Web e de e-mail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9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15.4.1 – Serviço de Nomes de Domínio (DNS)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4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15.4.2 – Formato de mensagem DNS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5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15.4.2 — Formato de Mensagem DNS (Cont.)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16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15.4.3 – Hierarquia de DNS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93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26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15.4.4 – O Comando nslookup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15.4.5 — Verificador de sintaxe — O comando nslookup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1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15.4.6 – Protocolo de Configuração Dinâmica de Host (DHCP)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62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28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15.4.7 – Operação do DHCP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15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 rtl="0"/>
              <a:t>29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15.4 – Serviços de endereçamento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15.4.8 - Laboratório - Observe a resolução do DNS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15.4.9 — Verifique seu entendimento — Serviços de endereçamento IP</a:t>
            </a:r>
          </a:p>
        </p:txBody>
      </p:sp>
    </p:spTree>
    <p:extLst>
      <p:ext uri="{BB962C8B-B14F-4D97-AF65-F5344CB8AC3E}">
        <p14:creationId xmlns:p14="http://schemas.microsoft.com/office/powerpoint/2010/main" val="19592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Aplicação, apresentação e sessão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Serviços de compartilhamento de arquivos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17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31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Serviços de compartilhamento de arquivos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15.5.1 – Protocolo FTP</a:t>
            </a:r>
          </a:p>
        </p:txBody>
      </p:sp>
    </p:spTree>
    <p:extLst>
      <p:ext uri="{BB962C8B-B14F-4D97-AF65-F5344CB8AC3E}">
        <p14:creationId xmlns:p14="http://schemas.microsoft.com/office/powerpoint/2010/main" val="1289058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32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15.5 – Serviços de compartilhamento de arquivos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15.5.2 – Protocolo SMB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15.5.3 — Verifique seu entendimento — Serviços de compartilhamento de arquivos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99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15.6 - Módulo Prática e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032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34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15.6 - Módulo Prática e Quiz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15.6.1 - O que eu aprendi neste módulo?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15.6.2 — Teste de Módulo — Camada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 rtl="0"/>
              <a:t>35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– Application Layer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New Terms and Commands</a:t>
            </a:r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Aplicação, apresentação e sessão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b="0" kern="120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15.1.1 - Camada de aplicação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Aplicação, apresentação e sessão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b="0" kern="120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15.1.2 - Camada de apresentação e sessão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6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15.1 – Aplicação, apresentação e sessão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b="0" kern="120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15.1.3 - Protocolos da camada de aplicação TCP / IP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b="0" kern="1200">
                <a:solidFill>
                  <a:schemeClr val="tx1"/>
                </a:solidFill>
                <a:latin typeface="Arial" charset="0"/>
                <a:ea typeface="ＭＳ Ｐゴシック" charset="0"/>
              </a:rPr>
              <a:t>15.1.4 — Verifique seu entendimento — Aplicativo, Sessão, Apresentação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7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15.2 - Ponto a ponto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15.2 - Ponto a ponto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15.2.1 - Modelo cliente-servidor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15 - Camada de aplicação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15.2 - Ponto a ponto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15.2.2 - Redes ponto a ponto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9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e/ou suas afiliadas. Todos os direitos reservados.   Confidencial da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Cisco e/ou suas afiliadas. Todos os direitos reservados.   Confidencial da Cisco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15: Camada de Aplicação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8872"/>
            <a:ext cx="9144000" cy="592921"/>
          </a:xfrm>
        </p:spPr>
        <p:txBody>
          <a:bodyPr/>
          <a:lstStyle/>
          <a:p>
            <a:pPr rtl="0"/>
            <a:r>
              <a:rPr lang="pt-BR" sz="1600"/>
              <a:t>Ponto a Ponto</a:t>
            </a:r>
            <a:br>
              <a:rPr lang="en-US" altLang="en-US" sz="1600" dirty="0"/>
            </a:br>
            <a:r>
              <a:rPr lang="pt-BR"/>
              <a:t>Aplicações Ponto a Ponto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D26DA6-0FF9-5641-9731-B0A4BDCFD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337" y="867157"/>
            <a:ext cx="8649325" cy="1104128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pt-BR"/>
              <a:t>Uma aplicação P2P permite que um dispositivo atue como cliente e servidor na mesma comunicação.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Alguns aplicativos P2P usam um sistema híbrido no qual cada ponto acessa um servidor de indexação para obter a localização de um recurso armazenado em outro ponto.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54141-D701-6049-AE0B-A96CA6EC39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34" y="2138450"/>
            <a:ext cx="3638529" cy="2137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27509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Ponto a Ponto</a:t>
            </a:r>
            <a:br>
              <a:rPr lang="en-US" altLang="en-US" sz="1600" dirty="0"/>
            </a:br>
            <a:r>
              <a:rPr lang="pt-BR"/>
              <a:t>Aplicações Comuns P2P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096002" cy="3675778"/>
          </a:xfrm>
        </p:spPr>
        <p:txBody>
          <a:bodyPr/>
          <a:lstStyle/>
          <a:p>
            <a:pPr marL="0" indent="0" rtl="0">
              <a:buNone/>
            </a:pPr>
            <a:r>
              <a:rPr lang="pt-BR" sz="1600"/>
              <a:t>Com aplicativos P2P, cada computador na rede que está executando o aplicativo pode atuar como um cliente ou servidor para os outros computadores na rede que também estão executando o aplicativo.</a:t>
            </a:r>
          </a:p>
          <a:p>
            <a:pPr marL="0" indent="0" rtl="0">
              <a:buNone/>
            </a:pPr>
            <a:r>
              <a:rPr lang="pt-BR" sz="1600"/>
              <a:t>As redes P2P comuns incluem o seguinte:</a:t>
            </a:r>
          </a:p>
          <a:p>
            <a:pPr lvl="2" rtl="0"/>
            <a:r>
              <a:rPr lang="pt-BR" sz="1600"/>
              <a:t>⁪BitTorrent</a:t>
            </a:r>
          </a:p>
          <a:p>
            <a:pPr lvl="2" rtl="0"/>
            <a:r>
              <a:rPr lang="pt-BR" sz="1600"/>
              <a:t>Direct Connect</a:t>
            </a:r>
          </a:p>
          <a:p>
            <a:pPr lvl="2" rtl="0"/>
            <a:r>
              <a:rPr lang="pt-BR" sz="1600"/>
              <a:t>eDonkey</a:t>
            </a:r>
          </a:p>
          <a:p>
            <a:pPr lvl="2" rtl="0"/>
            <a:r>
              <a:rPr lang="pt-BR" sz="1600"/>
              <a:t>Freenet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F0888-DF2E-AE42-83C2-96E5A5F3E7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67952"/>
            <a:ext cx="4096002" cy="2858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8301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31464" cy="919480"/>
          </a:xfrm>
        </p:spPr>
        <p:txBody>
          <a:bodyPr/>
          <a:lstStyle/>
          <a:p>
            <a:pPr rtl="0"/>
            <a:r>
              <a:rPr lang="pt-BR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15.3 Protocolos da Web e de 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936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14662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da Web e de email</a:t>
            </a:r>
            <a:br>
              <a:rPr lang="en-US" dirty="0"/>
            </a:br>
            <a:r>
              <a:rPr lang="pt-BR"/>
              <a:t>Protocolo de transferência de hipertexto e linguagem de marcação de hipertexto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850" y="934540"/>
            <a:ext cx="8253749" cy="1525324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Quando um endereço da Web ou URL (URL) é digitado em um navegador da Web, ele estabelece uma conexão com o serviço da Web. O serviço Web está em execução no servidor que está a utilizar o protocolo HTTP. </a:t>
            </a:r>
          </a:p>
          <a:p>
            <a:pPr marL="0" indent="0" rtl="0">
              <a:buNone/>
            </a:pPr>
            <a:r>
              <a:rPr lang="pt-BR"/>
              <a:t>Para entender melhor como o navegador e o servidor da web interagem, examine como uma página da web é aberta em um navegador.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334850" y="2683636"/>
            <a:ext cx="316820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Passo 1 </a:t>
            </a:r>
          </a:p>
          <a:p>
            <a:pPr rtl="0"/>
            <a:r>
              <a:rPr lang="pt-BR" sz="1400"/>
              <a:t>O navegador interpreta como três partes da URL: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400"/>
              <a:t>http (o protocolo ou o esquema)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400"/>
              <a:t>www.cisco.com (o nome do servidor)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400"/>
              <a:t>index.html (o nome do arquivo específico requisitado)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E13E8-DE12-DD41-92E8-798BC05E15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486" y="2571750"/>
            <a:ext cx="4476750" cy="1206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541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85355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da Web e de email</a:t>
            </a:r>
            <a:br>
              <a:rPr lang="en-US" dirty="0"/>
            </a:br>
            <a:r>
              <a:rPr lang="pt-BR" sz="2300"/>
              <a:t>Protocolo de transferência de hipertexto e linguagem de marcação de hipertexto (cont.)</a:t>
            </a:r>
            <a:r>
              <a:rPr lang="pt-BR" sz="1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516764" y="955923"/>
            <a:ext cx="316820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Passo 2</a:t>
            </a:r>
          </a:p>
          <a:p>
            <a:pPr rtl="0"/>
            <a:r>
              <a:rPr lang="pt-BR" sz="1400"/>
              <a:t>O navegador então verifica com um servidor de nomes para converter www.cisco.com em um endereço IP numérico, usado para conectar-se ao servidor. </a:t>
            </a:r>
          </a:p>
          <a:p>
            <a:endParaRPr lang="en-US" sz="1400" dirty="0"/>
          </a:p>
          <a:p>
            <a:pPr rtl="0"/>
            <a:r>
              <a:rPr lang="pt-BR" sz="1400"/>
              <a:t>O cliente inicia uma solicitação HTTP para um servidor enviando uma solicitação GET para o servidor e solicita o arquivo index.html.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87A90-5A1C-274B-90DE-43979B0B39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49" y="3262810"/>
            <a:ext cx="3369034" cy="1240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C7754-EDF8-784D-8B24-183FB4E7C181}"/>
              </a:ext>
            </a:extLst>
          </p:cNvPr>
          <p:cNvSpPr txBox="1"/>
          <p:nvPr/>
        </p:nvSpPr>
        <p:spPr>
          <a:xfrm>
            <a:off x="4572000" y="955923"/>
            <a:ext cx="3940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Passo 3</a:t>
            </a:r>
          </a:p>
          <a:p>
            <a:pPr rtl="0"/>
            <a:r>
              <a:rPr lang="pt-BR" sz="1400"/>
              <a:t>Em resposta à solicitação, o servidor envia o código HTML para esta página da Web para o navegador.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13A1E-1EE0-894A-BCCD-1143E27C29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566" y="2182901"/>
            <a:ext cx="3565839" cy="2159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92708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92681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da Web e de email</a:t>
            </a:r>
            <a:br>
              <a:rPr lang="en-US" dirty="0"/>
            </a:br>
            <a:r>
              <a:rPr lang="pt-BR" sz="2300"/>
              <a:t>Protocolo de transferência de hipertexto e linguagem de marcação de hipertexto (cont.)</a:t>
            </a:r>
            <a:r>
              <a:rPr lang="pt-BR" sz="1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6067A-572A-4C4F-B832-9A9F19BF3066}"/>
              </a:ext>
            </a:extLst>
          </p:cNvPr>
          <p:cNvSpPr txBox="1"/>
          <p:nvPr/>
        </p:nvSpPr>
        <p:spPr>
          <a:xfrm>
            <a:off x="796953" y="993939"/>
            <a:ext cx="71054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Passo 4</a:t>
            </a:r>
          </a:p>
          <a:p>
            <a:pPr rtl="0"/>
            <a:r>
              <a:rPr lang="pt-BR" sz="1400"/>
              <a:t>O navegador decifra o código HTML e formata a página da janela do navegador.</a:t>
            </a:r>
          </a:p>
          <a:p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23439-CB19-8747-988D-F0DE366D21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863" y="2011215"/>
            <a:ext cx="4695989" cy="2271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76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Protocolos da Web e de email</a:t>
            </a:r>
            <a:br>
              <a:rPr lang="en-US" dirty="0"/>
            </a:br>
            <a:r>
              <a:rPr lang="pt-BR"/>
              <a:t>HTTP e HTTPS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451" y="798944"/>
            <a:ext cx="3923266" cy="3833192"/>
          </a:xfrm>
        </p:spPr>
        <p:txBody>
          <a:bodyPr/>
          <a:lstStyle/>
          <a:p>
            <a:pPr marL="0" indent="0">
              <a:buNone/>
            </a:pPr>
            <a:r>
              <a:rPr lang="pt-BR" sz="1400">
                <a:ea typeface="ＭＳ Ｐゴシック"/>
              </a:rPr>
              <a:t>HTTP é um protocolo de solicitação/resposta que especifica os tipos de mensagem usados para essa comunicação. </a:t>
            </a:r>
            <a:endParaRPr lang="pt-BR" sz="1400"/>
          </a:p>
          <a:p>
            <a:pPr marL="0" indent="0" rtl="0">
              <a:buNone/>
            </a:pPr>
            <a:r>
              <a:rPr lang="pt-BR" sz="1400">
                <a:ea typeface="ＭＳ Ｐゴシック"/>
              </a:rPr>
              <a:t>Os três tipos de mensagens comuns são GET, POST e PUT: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 b="1">
                <a:ea typeface="ＭＳ Ｐゴシック"/>
              </a:rPr>
              <a:t>GET</a:t>
            </a:r>
            <a:r>
              <a:rPr lang="pt-BR" sz="1400">
                <a:ea typeface="ＭＳ Ｐゴシック"/>
              </a:rPr>
              <a:t> - Este é um pedido de dados do cliente. Um cliente (navegador Web) envia a mensagem GET ao servidor Web para requisitar páginas HTML.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 b="1">
                <a:ea typeface="ＭＳ Ｐゴシック"/>
              </a:rPr>
              <a:t>POST</a:t>
            </a:r>
            <a:r>
              <a:rPr lang="pt-BR" sz="1400">
                <a:ea typeface="ＭＳ Ｐゴシック"/>
              </a:rPr>
              <a:t> - Isso carrega arquivos de dados no servidor da web, como dados do formulário.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 b="1">
                <a:ea typeface="ＭＳ Ｐゴシック"/>
              </a:rPr>
              <a:t>PUT</a:t>
            </a:r>
            <a:r>
              <a:rPr lang="pt-BR" sz="1400">
                <a:ea typeface="ＭＳ Ｐゴシック"/>
              </a:rPr>
              <a:t> - Carrega recursos ou conteúdo no servidor da web, como uma imagem.</a:t>
            </a:r>
          </a:p>
          <a:p>
            <a:pPr marL="169545" indent="-169545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5A68B-2DFD-284C-BC56-64FDC9705E1D}"/>
              </a:ext>
            </a:extLst>
          </p:cNvPr>
          <p:cNvSpPr txBox="1"/>
          <p:nvPr/>
        </p:nvSpPr>
        <p:spPr>
          <a:xfrm>
            <a:off x="4947804" y="3893472"/>
            <a:ext cx="3381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Observação:</a:t>
            </a:r>
            <a:r>
              <a:rPr lang="pt-BR" sz="1400"/>
              <a:t>HTTP não é um protocolo seguro. Para comunicações seguras enviadas através da Internet, HTTPS deve ser usado.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FE66E-3BA3-1147-9B07-9B55ED14D7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9296"/>
            <a:ext cx="4132991" cy="2524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814508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Protocolos de E-mail e Web </a:t>
            </a:r>
            <a:br>
              <a:rPr lang="en-US" dirty="0"/>
            </a:br>
            <a:r>
              <a:rPr lang="pt-BR"/>
              <a:t>Protocolos de E-mail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1337" y="798944"/>
            <a:ext cx="4177480" cy="3593582"/>
          </a:xfrm>
        </p:spPr>
        <p:txBody>
          <a:bodyPr/>
          <a:lstStyle/>
          <a:p>
            <a:pPr marL="0" indent="0" rtl="0">
              <a:buNone/>
            </a:pPr>
            <a:r>
              <a:rPr lang="pt-BR" sz="1600"/>
              <a:t>O e-mail é um método de armazenar, de enviar e de recuperar mensagens eletrônicas em uma rede.As mensagens de email são armazenadas nos bancos de dados nos servidores de email. Os clientes de e-mail se comunicam com os servidores de e-mail para enviar e receber e-mails.</a:t>
            </a:r>
          </a:p>
          <a:p>
            <a:pPr marL="0" indent="0" rtl="0">
              <a:buNone/>
            </a:pPr>
            <a:r>
              <a:rPr lang="pt-BR" sz="1600"/>
              <a:t>Os protocolos de e-mail usados para operação são: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1600"/>
              <a:t>SMTP (Simple Mail Transfer Protocol) - usado para enviar email.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1600"/>
              <a:t>Post Office Protocol (POP) e IMAP — usado para clientes receberem e-mails.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2A158-1A2F-834B-AA99-AC8B6A2F0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185" y="1182807"/>
            <a:ext cx="3931776" cy="2777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70807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Web e E-mail</a:t>
            </a:r>
            <a:br>
              <a:rPr lang="en-US" dirty="0"/>
            </a:br>
            <a:r>
              <a:rPr lang="pt-BR"/>
              <a:t>SMTP, POP e IMAP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391" y="798944"/>
            <a:ext cx="4010823" cy="3811693"/>
          </a:xfrm>
        </p:spPr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/>
              <a:t>Quando um cliente envia e-mail, o processo de SMTP do cliente se conecta com um processo SMTP do servidor na porta muito conhecida 25.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/>
              <a:t>Depois que a conexão é feita, o cliente tenta enviar o e-mail para o servidor através da conexão.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/>
              <a:t>Quando o servidor recebe a mensagem, ele a coloca em uma conta local, se o destinatário for local, ou encaminha a mensagem para outro servidor de correio para entrega.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/>
              <a:t>O servidor de email de destino pode não estar online ou pode estar ocupado. Nesse caso, o SMTP coloca em spool as mensagens a serem enviadas posteriormente.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280D7-3AAC-2F4F-A10C-2BF65CDD24A5}"/>
              </a:ext>
            </a:extLst>
          </p:cNvPr>
          <p:cNvSpPr txBox="1"/>
          <p:nvPr/>
        </p:nvSpPr>
        <p:spPr>
          <a:xfrm>
            <a:off x="4173731" y="3698225"/>
            <a:ext cx="4604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Observação</a:t>
            </a:r>
            <a:r>
              <a:rPr lang="pt-BR" sz="1400"/>
              <a:t>: os formatos de mensagem SMTP exigem um cabeçalho de mensagem (endereço de e-mail do destinatário e endereço de e-mail do remetente) e um corpo da mensagem.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21D30-2DD5-7848-A041-0C1604ECB2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354" y="1148020"/>
            <a:ext cx="3804455" cy="2276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23211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Web e E-mail</a:t>
            </a:r>
            <a:br>
              <a:rPr lang="en-US" dirty="0"/>
            </a:br>
            <a:r>
              <a:rPr lang="pt-BR"/>
              <a:t>SMTP, POP e IMAP (Cont.)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904" y="720550"/>
            <a:ext cx="8288844" cy="646331"/>
          </a:xfrm>
        </p:spPr>
        <p:txBody>
          <a:bodyPr/>
          <a:lstStyle/>
          <a:p>
            <a:pPr marL="0" indent="0" rtl="0">
              <a:buNone/>
            </a:pPr>
            <a:r>
              <a:rPr lang="pt-BR" sz="1600"/>
              <a:t>O POP é usado por uma aplicação para recuperar e-mails de um servidor de e-mail. Quando o correio é baixado do servidor para o cliente usando POP, as mensagens são excluídas no servidor.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BF74-693D-A948-BA3D-E75F2787A14C}"/>
              </a:ext>
            </a:extLst>
          </p:cNvPr>
          <p:cNvSpPr txBox="1"/>
          <p:nvPr/>
        </p:nvSpPr>
        <p:spPr>
          <a:xfrm>
            <a:off x="181087" y="1445276"/>
            <a:ext cx="4121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lvl="1" indent="-17145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/>
              <a:t>O servidor inicia o serviço POP ao escutar de forma passiva a porta TCP 110 por requisições de conexão dos clientes. </a:t>
            </a:r>
          </a:p>
          <a:p>
            <a:pPr marL="360362" lvl="1" indent="-17145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/>
              <a:t>Quando um cliente deseja utilizar o serviço, ele envia uma requisição para estabelecer uma conexão TCP com o servidor.</a:t>
            </a:r>
          </a:p>
          <a:p>
            <a:pPr marL="360362" lvl="1" indent="-17145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/>
              <a:t>Quando a conexão é estabelecida, o servidor POP envia uma saudação. </a:t>
            </a:r>
          </a:p>
          <a:p>
            <a:pPr marL="360362" lvl="1" indent="-17145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/>
              <a:t>O cliente e o servidor POP trocam comandos e respostas até que a conexão seja encerrada ou cancelada.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280D7-3AAC-2F4F-A10C-2BF65CDD24A5}"/>
              </a:ext>
            </a:extLst>
          </p:cNvPr>
          <p:cNvSpPr txBox="1"/>
          <p:nvPr/>
        </p:nvSpPr>
        <p:spPr>
          <a:xfrm>
            <a:off x="4302326" y="3995480"/>
            <a:ext cx="460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200"/>
              <a:t>Nota: Como o POP não armazena mensagens, não é recomendado para pequenas empresas que precisam de uma solução de backup centralizada.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6C8FC-AA7E-4540-8C1B-7D30BA7669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68" y="1537703"/>
            <a:ext cx="3690825" cy="236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30406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pt-BR"/>
              <a:t>Objetivos do módulo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0" y="710714"/>
            <a:ext cx="9006840" cy="757552"/>
          </a:xfrm>
        </p:spPr>
        <p:txBody>
          <a:bodyPr/>
          <a:lstStyle/>
          <a:p>
            <a:pPr marL="474662" lvl="1" indent="-285750" rtl="0"/>
            <a:r>
              <a:rPr lang="pt-BR" b="1"/>
              <a:t>Título do Módulo</a:t>
            </a:r>
            <a:r>
              <a:rPr lang="pt-BR"/>
              <a:t>: Camada de Aplicação</a:t>
            </a:r>
          </a:p>
          <a:p>
            <a:pPr marL="474662" lvl="1" indent="-285750" rtl="0"/>
            <a:r>
              <a:rPr lang="pt-BR" b="1"/>
              <a:t>Objetivo do módulo</a:t>
            </a:r>
            <a:r>
              <a:rPr lang="pt-BR"/>
              <a:t>: Explicar a operação dos protocolos da camada de aplicativo no suporte a aplicativos do usuário final.</a:t>
            </a:r>
          </a:p>
          <a:p>
            <a:pPr marL="327818" lvl="2" indent="0">
              <a:buNone/>
            </a:pPr>
            <a:endParaRPr lang="en-US" sz="11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C07AB0-6822-FB4C-9445-25B1C20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28119"/>
              </p:ext>
            </p:extLst>
          </p:nvPr>
        </p:nvGraphicFramePr>
        <p:xfrm>
          <a:off x="645953" y="1705524"/>
          <a:ext cx="7961152" cy="2614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6829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764323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324813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Título do Tópico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Objetivo do Tópico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699345"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1">
                          <a:effectLst/>
                        </a:rPr>
                        <a:t>Aplicação, Apresentação e Sessão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0">
                          <a:effectLst/>
                        </a:rPr>
                        <a:t>Explique como as funções da camada de aplicativo, camada de apresentação e camada de sessão funcionam juntas para fornecer serviços de rede para aplicativos do usuário final.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03350"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1">
                          <a:effectLst/>
                        </a:rPr>
                        <a:t>Ponto a ponto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0">
                          <a:effectLst/>
                        </a:rPr>
                        <a:t>Explicar como os aplicativos de usuário final operam em uma rede ponto a ponto.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16917477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1">
                          <a:effectLst/>
                        </a:rPr>
                        <a:t>Protocolos de e-mail e Web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0">
                          <a:effectLst/>
                        </a:rPr>
                        <a:t>Explicar como os protocolos Web e de e-mail operam.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3668542"/>
                  </a:ext>
                </a:extLst>
              </a:tr>
              <a:tr h="307355"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1">
                          <a:effectLst/>
                        </a:rPr>
                        <a:t>Serviços de endereçamento IP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0">
                          <a:effectLst/>
                        </a:rPr>
                        <a:t>Explicar como DHCP e DNS funcionam.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389971"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1">
                          <a:effectLst/>
                        </a:rPr>
                        <a:t>Serviços de compartilhamento de arquivos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100" b="0">
                          <a:effectLst/>
                        </a:rPr>
                        <a:t>Explicar como os protocolos de transferência de arquivos operam.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34003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pPr rtl="0"/>
            <a:r>
              <a:rPr lang="pt-BR" sz="1600"/>
              <a:t>Protocolos Web e E-mail</a:t>
            </a:r>
            <a:br>
              <a:rPr lang="en-US" dirty="0"/>
            </a:br>
            <a:r>
              <a:rPr lang="pt-BR"/>
              <a:t>SMTP, POP e IMAP (Cont.)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759" y="798944"/>
            <a:ext cx="3804455" cy="3811693"/>
          </a:xfrm>
        </p:spPr>
        <p:txBody>
          <a:bodyPr/>
          <a:lstStyle/>
          <a:p>
            <a:pPr marL="0" indent="0" rtl="0">
              <a:buNone/>
            </a:pPr>
            <a:r>
              <a:rPr lang="pt-BR" sz="1600"/>
              <a:t>O IMAP é outro protocolo que descreve um método para recuperar mensagens de e-mail.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600"/>
              <a:t>Ao contrário do POP, quando um usuário se conecta a um servidor IMAP, as cópias das mensagens são baixadas no aplicativo cliente. As mensagens originais são mantidas no servidor até que sejam excluídas manualmente.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600"/>
              <a:t>Quando um usuário decide excluir uma mensagem, o servidor sincroniza essa ação e exclui a mensagem do servidor.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C51F-9248-F141-809D-8ED8CD7247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0312"/>
            <a:ext cx="4013820" cy="2762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330138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80314" cy="92964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15.4 Serviços de endereçamento IP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4571999" cy="757551"/>
          </a:xfrm>
        </p:spPr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de IP 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Serviços de nome de domínio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840" y="855700"/>
            <a:ext cx="3698542" cy="3456241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600"/>
              <a:t>Os nomes de domínio foram criados para converter os endereços IP numéricos em um nome simples e reconhecível.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600"/>
              <a:t>Nomes de domínio totalmente qualificados (FQDNs), como http://www.cisco.com, são muito mais fáceis para as pessoas lembrarem do que 198.133.219.25.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600"/>
              <a:t>O protocolo DNS define um serviço automatizado que compara nomes de recursos com o endereço de rede numérico requisitado. Ele inclui o formato para consultas, respostas e dados.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7A97-2DB3-AF48-B8C9-2127DC9CFB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168661"/>
            <a:ext cx="3142713" cy="147634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006C51B-AE10-F048-9A47-6EA5F94ECD61}"/>
              </a:ext>
            </a:extLst>
          </p:cNvPr>
          <p:cNvSpPr/>
          <p:nvPr/>
        </p:nvSpPr>
        <p:spPr>
          <a:xfrm>
            <a:off x="6279999" y="1645005"/>
            <a:ext cx="231819" cy="279934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2DB6A-04F6-5947-BC52-BA8EF0D14A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1966884"/>
            <a:ext cx="3142713" cy="92043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821FA132-4366-6D41-9DC5-061AF00EA497}"/>
              </a:ext>
            </a:extLst>
          </p:cNvPr>
          <p:cNvSpPr/>
          <p:nvPr/>
        </p:nvSpPr>
        <p:spPr>
          <a:xfrm>
            <a:off x="6279999" y="2817519"/>
            <a:ext cx="231819" cy="279934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D8F21-EC3C-A849-9DEF-D0AB8C02F3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455" y="3106467"/>
            <a:ext cx="3156032" cy="18683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57050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 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Formato de mensagem DNS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8" y="938988"/>
            <a:ext cx="8444850" cy="3607254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O servidor DNS armazena diferentes tipos de registros de recursos usados \u200b\u200bpara resolver nomes. Esses registros contêm o nome, endereço e tipo de registro.</a:t>
            </a:r>
          </a:p>
          <a:p>
            <a:pPr marL="0" indent="0" rtl="0">
              <a:buNone/>
            </a:pPr>
            <a:r>
              <a:rPr lang="pt-BR"/>
              <a:t>Alguns desses tipos de registro são os seguintes: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b="1"/>
              <a:t>A</a:t>
            </a:r>
            <a:r>
              <a:rPr lang="pt-BR"/>
              <a:t> - Um endereço IPv4 do dispositivo final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b="1"/>
              <a:t>NS</a:t>
            </a:r>
            <a:r>
              <a:rPr lang="pt-BR"/>
              <a:t> - Um servidor de nomes com autoridade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b="1"/>
              <a:t>AAAA</a:t>
            </a:r>
            <a:r>
              <a:rPr lang="pt-BR"/>
              <a:t> - Um endereço IPv6 do dispositivo final (pronunciado quad-A)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b="1"/>
              <a:t>MX</a:t>
            </a:r>
            <a:r>
              <a:rPr lang="pt-BR"/>
              <a:t> -Um registro de troca de correio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Quando um cliente faz uma consulta, o processo DNS do servidor primeiro examina seus próprios registros para resolver o nome. Se não conseguir resolver o nome usando seus registros armazenados, ele entrará em contato com outros servidores para resolver o nome. 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Quando uma correspondência é encontrada e retornada ao servidor requisitante original, o servidor temporariamente armazena o número do endereço em questão, no caso do mesmo nome ser requisitado outra vez.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80751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Formato de mensagem DNS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8237" y="924939"/>
            <a:ext cx="8444850" cy="851175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O DNS usa o mesmo formato de mensagem entre servidores, consistindo em uma pergunta, resposta, autoridade e informações adicionais para todos os tipos de consultas de clientes e respostas de servidores, mensagens de erro e transferência de informações de registros de recursos.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980BE5-FAC9-104D-A85A-B7F1F7B03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54449"/>
              </p:ext>
            </p:extLst>
          </p:nvPr>
        </p:nvGraphicFramePr>
        <p:xfrm>
          <a:off x="1271638" y="1902109"/>
          <a:ext cx="66007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913">
                  <a:extLst>
                    <a:ext uri="{9D8B030D-6E8A-4147-A177-3AD203B41FA5}">
                      <a16:colId xmlns:a16="http://schemas.microsoft.com/office/drawing/2014/main" val="2315706228"/>
                    </a:ext>
                  </a:extLst>
                </a:gridCol>
                <a:gridCol w="4459811">
                  <a:extLst>
                    <a:ext uri="{9D8B030D-6E8A-4147-A177-3AD203B41FA5}">
                      <a16:colId xmlns:a16="http://schemas.microsoft.com/office/drawing/2014/main" val="54260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1">
                          <a:effectLst/>
                        </a:rPr>
                        <a:t>Seção de mensagens DNS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b="1">
                          <a:effectLst/>
                        </a:rPr>
                        <a:t>Descrição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548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Pergunta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A pergunta para o servidor de nomes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25212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Atender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Registros de recursos respondendo a pergunta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9101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Autoridade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Registros de recursos apontando para uma autoridade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54094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Adicional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pt-BR" sz="1200" b="0">
                          <a:effectLst/>
                        </a:rPr>
                        <a:t>Registros de recursos com informações adicionais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9198017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3329720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Hierarquia de DNS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3697407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50"/>
              <a:t>O DNS usa um sistema hierárquico para criar um banco de dados para fornecer resolução de nomes.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50"/>
              <a:t>Cada servidor DNS mantém um arquivo de banco de dados específico e só é responsável por gerenciar os mapeamentos de nome para IP para essa pequena parte da estrutura DNS.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50"/>
              <a:t>Quando um servidor DNS recebe uma requisição para a conversão de um nome que não faça parte da sua zona DNS, o servidor DNS a encaminha para outro servidor DNS na zona apropriada para a tradução.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1450"/>
              <a:t>Exemplos de domínios de nível superior:</a:t>
            </a:r>
          </a:p>
          <a:p>
            <a:pPr lvl="2" rtl="0"/>
            <a:r>
              <a:rPr lang="pt-BR" b="1"/>
              <a:t>.com</a:t>
            </a:r>
            <a:r>
              <a:rPr lang="pt-BR"/>
              <a:t> - uma empresa ou indústria</a:t>
            </a:r>
          </a:p>
          <a:p>
            <a:pPr lvl="2" rtl="0"/>
            <a:r>
              <a:rPr lang="pt-BR" b="1"/>
              <a:t>.org</a:t>
            </a:r>
            <a:r>
              <a:rPr lang="pt-BR"/>
              <a:t> - uma organização sem fins lucrativos</a:t>
            </a:r>
          </a:p>
          <a:p>
            <a:pPr lvl="2" rtl="0"/>
            <a:r>
              <a:rPr lang="pt-BR" b="1"/>
              <a:t>.au</a:t>
            </a:r>
            <a:r>
              <a:rPr lang="pt-BR"/>
              <a:t> - Austrália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54D7E-85AC-F849-98E7-21E1FEC4A5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71911"/>
            <a:ext cx="4146997" cy="3799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41161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O comando nslookup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3452709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Nslookup é um utilitário de sistema operacional de computador que permite que um usuário consulte manualmente os servidores DNS configurados no dispositivo para resolver um determinado nome de host.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Este utilitário também pode ser usado para corrigir problemas de resolução de nomes e verificar o status atual dos servidores de nomes.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Quando o comando </a:t>
            </a:r>
            <a:r>
              <a:rPr lang="pt-BR" b="1"/>
              <a:t>nslookup</a:t>
            </a:r>
            <a:r>
              <a:rPr lang="pt-BR"/>
              <a:t> é emitido, o servidor DNS padrão configurado para o seu host é exibido. 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O nome de um host ou de um domínio pode ser inserido no prompt </a:t>
            </a:r>
            <a:r>
              <a:rPr lang="pt-BR" b="1"/>
              <a:t>nslookup</a:t>
            </a:r>
            <a:r>
              <a:rPr lang="pt-BR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1C44E-5369-ED4A-8F52-91563D1671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17" y="1104274"/>
            <a:ext cx="3189489" cy="2793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12594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Protocolo de configuração dinâmica de host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748804"/>
            <a:ext cx="4572000" cy="3645891"/>
          </a:xfrm>
        </p:spPr>
        <p:txBody>
          <a:bodyPr/>
          <a:lstStyle/>
          <a:p>
            <a:pPr marL="169545" indent="-169545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O serviço DHCP para IPv4 torna automática a atribuição de endereços IPv4, máscaras de sub-rede, gateways e outros parâmetros de rede IPv4. </a:t>
            </a:r>
          </a:p>
          <a:p>
            <a:pPr marL="169545" indent="-169545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DHCP é considerado endereçamento dinâmico em comparação com endereçamento estático. O endereçamento estático está inserindo manualmente as informações de endereço IP.</a:t>
            </a:r>
          </a:p>
          <a:p>
            <a:pPr marL="169545" indent="-169545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Quando um host está conectado à Internet, o servidor DHCP é contatado e um endereço é requisitado. O servidor DHCP escolhe um endereço de uma lista configurada de endereços chamada pool e o atribui (aloca) ao host.</a:t>
            </a:r>
          </a:p>
          <a:p>
            <a:pPr marL="169545" indent="-169545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Muitas redes utilizam DHCP e endereçamento estático. O DHCP é usado para hosts de uso geral, como dispositivos de usuário final. O endereçamento estático é usado para dispositivos de rede, como roteadores de gateway, comutadores, servidores e impressoras.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5AA53-2AC1-7C42-B194-CE4263C8137C}"/>
              </a:ext>
            </a:extLst>
          </p:cNvPr>
          <p:cNvSpPr txBox="1"/>
          <p:nvPr/>
        </p:nvSpPr>
        <p:spPr>
          <a:xfrm>
            <a:off x="4717357" y="3835181"/>
            <a:ext cx="40904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Nota: </a:t>
            </a:r>
            <a:r>
              <a:rPr lang="pt-BR" sz="1400"/>
              <a:t>O DHCP para IPv6 (DHCPv6) fornece serviços semelhantes para clientes IPv6. No entanto, o DHCPv6 não fornece um endereço de gateway padrão. Isso só pode ser obtido dinamicamente a partir da mensagem Anúncio do roteador do roteador.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81A6-7CEB-854A-B1C9-F78E1DE58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357" y="938987"/>
            <a:ext cx="4090497" cy="2644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138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Operação DHCP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798945"/>
            <a:ext cx="4375428" cy="3785934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O processo DHCP: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Quando um dispositivo configurado com IPv4, DHCP é inicializado ou conectado à rede, o cliente transmite uma mensagem de descoberta DHCP (DHCPDISCOVER) para identificar quaisquer servidores DHCP disponíveis na rede.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Um servidor DHCP responde com uma mensagem de oferta DHCP (DHCPOFFER), que oferece uma locação ao cliente.(Se um cliente receber mais de uma oferta devido a vários servidores DHCP na rede, ele deve escolher uma.)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O cliente envia uma mensagem de solicitação de DHCP (DHCPREQUEST) que identifica o servidor explícito e a oferta de concessão que o cliente está aceitando. 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Em seguida, o servidor retorna uma mensagem de confirmação DHCP (DHCPACK) que confirma ao cliente que a concessão foi finalizada.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 Se a oferta não for mais válida, o servidor selecionado responderá com uma mensagem de confirmação negativa de DHCP (DHCPNAK) e o processo deverá começar com uma nova mensagem DHCPDISCOVER.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8ABD6-260A-A34D-87DA-1EAD407A3F00}"/>
              </a:ext>
            </a:extLst>
          </p:cNvPr>
          <p:cNvSpPr txBox="1"/>
          <p:nvPr/>
        </p:nvSpPr>
        <p:spPr>
          <a:xfrm>
            <a:off x="4757738" y="4007798"/>
            <a:ext cx="42823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050" b="1"/>
              <a:t>Observação</a:t>
            </a:r>
            <a:r>
              <a:rPr lang="pt-BR" sz="1050"/>
              <a:t>: o DHCPv6 tem um conjunto de mensagens semelhantes às do DHCPv4. As mensagens DHCPv6 são SOLICIT, ADVERTISE, INFORMATION REQUEST, e REPLY.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02DE9-6AA5-5C43-9687-5CB6EC3552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38" y="1215726"/>
            <a:ext cx="4149309" cy="2712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65025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10519"/>
          </a:xfrm>
        </p:spPr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endereçamento IP</a:t>
            </a:r>
            <a:br>
              <a:rPr lang="en-US" altLang="en-US" dirty="0"/>
            </a:br>
            <a:r>
              <a:rPr lang="pt-BR"/>
              <a:t>Laboratório - Observe a resolução DNS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pt-BR" sz="1800"/>
              <a:t>Neste laboratório, você completa os seguintes objetivos: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1800"/>
              <a:t>Observar a conversão DNS de uma URL para um Endereço IP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1800"/>
              <a:t>Observe a pesquisa de DNS usando o comando </a:t>
            </a:r>
            <a:r>
              <a:rPr lang="pt-BR" sz="1800" b="1"/>
              <a:t>nslookup</a:t>
            </a:r>
            <a:r>
              <a:rPr lang="pt-BR" sz="1800"/>
              <a:t> em um site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1800"/>
              <a:t>Observe a pesquisa de DNS usando o comando </a:t>
            </a:r>
            <a:r>
              <a:rPr lang="pt-BR" sz="1800" b="1"/>
              <a:t>nslookup</a:t>
            </a:r>
            <a:r>
              <a:rPr lang="pt-BR" sz="1800"/>
              <a:t> nos servidores de 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678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547" y="1895430"/>
            <a:ext cx="8160905" cy="1352639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15.1 Aplicação, apresentação e sessão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49120"/>
            <a:ext cx="8280314" cy="86868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15.5 Serviços de compartilhamento de arquivos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76025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compartilhamento de arquivos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Protocolo de Transferência de Arquivos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45389"/>
            <a:ext cx="8853286" cy="757551"/>
          </a:xfrm>
        </p:spPr>
        <p:txBody>
          <a:bodyPr/>
          <a:lstStyle/>
          <a:p>
            <a:pPr marL="0" indent="0" rtl="0">
              <a:buNone/>
            </a:pPr>
            <a:r>
              <a:rPr lang="pt-BR" sz="1600"/>
              <a:t>O FTP foi desenvolvido para possibilitar transferências de arquivos entre um cliente e um servidor. Um cliente FTP é um aplicativo que é executado em um computador que está sendo usado para enviar e receber dados de um servidor FTP.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91E5B-4914-9147-A6A1-717B5A557658}"/>
              </a:ext>
            </a:extLst>
          </p:cNvPr>
          <p:cNvSpPr txBox="1"/>
          <p:nvPr/>
        </p:nvSpPr>
        <p:spPr>
          <a:xfrm>
            <a:off x="4395616" y="1666806"/>
            <a:ext cx="449472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1500" b="1"/>
              <a:t>Etapa 1 - </a:t>
            </a:r>
            <a:r>
              <a:rPr lang="pt-BR" sz="1500"/>
              <a:t>O cliente estabelece a primeira conexão com o servidor para controlar o tráfego usando a porta TCP 21. O tráfego consiste em comandos do cliente e respostas do servidor. </a:t>
            </a:r>
          </a:p>
          <a:p>
            <a:pPr rtl="0">
              <a:spcAft>
                <a:spcPts val="600"/>
              </a:spcAft>
            </a:pPr>
            <a:r>
              <a:rPr lang="pt-BR" sz="1500" b="1"/>
              <a:t>Etapa 2 - </a:t>
            </a:r>
            <a:r>
              <a:rPr lang="pt-BR" sz="1500"/>
              <a:t>O cliente estabelece a segunda conexão com o servidor para a transferência de dados real usando a porta TCP 20. Essa conexão é criada toda vez que houver dados a serem transferidos.</a:t>
            </a:r>
          </a:p>
          <a:p>
            <a:pPr rtl="0">
              <a:spcAft>
                <a:spcPts val="600"/>
              </a:spcAft>
            </a:pPr>
            <a:r>
              <a:rPr lang="pt-BR" sz="1500" b="1"/>
              <a:t>Etapa 3 - </a:t>
            </a:r>
            <a:r>
              <a:rPr lang="pt-BR" sz="1500"/>
              <a:t>A transferência de dados pode ocorrer em qualquer direção. O cliente pode baixar dados do servidor ou o cliente pode fazer upload (enviar) de dados para o servidor.</a:t>
            </a:r>
          </a:p>
          <a:p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1A4A1-4776-9843-BC09-6E05F45C8A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58" y="1968844"/>
            <a:ext cx="3935896" cy="2571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99690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Serviços de compartilhamento de arquivos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Bloco de mensagens do servidor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5517" y="798944"/>
            <a:ext cx="4411993" cy="3693972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1400">
                <a:ea typeface="ＭＳ Ｐゴシック"/>
              </a:rPr>
              <a:t>O SMB (Server Message Block) é um protocolo de compartilhamento de arquivos cliente / servidor, solicitação-resposta. Os servidores podem disponibilizar seus próprios recursos para os clientes na rede.</a:t>
            </a:r>
          </a:p>
          <a:p>
            <a:pPr marL="0" indent="0" rtl="0">
              <a:buNone/>
            </a:pPr>
            <a:r>
              <a:rPr lang="pt-BR" sz="1400">
                <a:ea typeface="ＭＳ Ｐゴシック"/>
              </a:rPr>
              <a:t>Três funções de mensagens SMB: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Iniciar, autenticar e encerrar sessões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Controlar acesso a arquivos e à impressoras</a:t>
            </a:r>
          </a:p>
          <a:p>
            <a:pPr lvl="2" indent="-169545" rtl="0">
              <a:buFont typeface="Arial" panose="020B0604020202020204" pitchFamily="34" charset="0"/>
              <a:buChar char="•"/>
            </a:pPr>
            <a:r>
              <a:rPr lang="pt-BR" sz="1400">
                <a:ea typeface="ＭＳ Ｐゴシック"/>
              </a:rPr>
              <a:t>Permitir que uma aplicação envie ou receba mensagens de outro dispositivo</a:t>
            </a:r>
          </a:p>
          <a:p>
            <a:pPr marL="0" indent="0" rtl="0">
              <a:buNone/>
            </a:pPr>
            <a:r>
              <a:rPr lang="pt-BR" sz="1400">
                <a:ea typeface="ＭＳ Ｐゴシック"/>
              </a:rPr>
              <a:t>Diferentemente do compartilhamento de arquivos permitido pelo FTP, os clientes estabelecem uma conexão de longo prazo com os servidores. Depois que a conexão é estabelecida, o usuário do cliente pode acessar os recursos no servidor como se o recurso fosse local para o host do cliente.</a:t>
            </a:r>
          </a:p>
          <a:p>
            <a:pPr marL="169545" indent="-169545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69545" indent="-169545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1335B-21F7-D54D-9B20-7FC8D74A01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910" y="1316218"/>
            <a:ext cx="3689008" cy="2511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80115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80314" cy="91948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15.6 - Módulo Prática e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75494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>
                <a:latin typeface="Arial" charset="0"/>
              </a:rPr>
              <a:t>Módulo Prática e Quiz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O que aprendi neste módulo?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798943"/>
            <a:ext cx="8709276" cy="3923527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Os protocolos da camada de aplicação são utilizados para troca de dados entre programas executados nos hosts de origem e destino.A camada de apresentação tem três funções principais: formatação ou apresentação de dados, compactação de dados e criptografia de dados para transmissão e descriptografia de dados após o recebimento.A camada de sessão cria e mantém diálogos entre aplicativos de origem e destino.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No modelo cliente / servidor, o dispositivo que solicita as informações é chamado de cliente e o dispositivo que responde à solicitação é chamado de servidor.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Em uma rede P2P, dois ou mais computadores estão conectados via rede e podem compartilhar recursos sem ter um servidor dedicado.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Os três tipos de mensagens HTTP comuns são GET, POST e PUT. 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O email suporta três protocolos separados para operação: SMTP, POP e IMAP.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O protocolo DNS corresponde aos nomes dos recursos com o endereço de rede numérico necessário.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O serviço DHCP para IPv4 automatiza a atribuição de endereços IPv4, máscaras de sub-rede, gateways e outros parâmetros de rede IPv4.As mensagens DHCPv6 são SOLICIT, ADVERTISE, INFORMATION REQUEST, e REPLY.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Um cliente FTP é um aplicativo que é executado em um computador que está sendo usado para enviar e receber dados de um servidor FTP.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1250"/>
              <a:t>Três funções de mensagens SMB: iniciar, autenticar e encerrar sessões, controlar o acesso a arquivos e impressoras e permitir que um aplicativo envie ou receba mensagens de ou para outro dispositivo. 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rtl="0" eaLnBrk="1" hangingPunct="1"/>
            <a:r>
              <a:rPr lang="pt-BR" sz="1600">
                <a:latin typeface="Arial" charset="0"/>
              </a:rPr>
              <a:t>Module 15 : Application Layer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865833"/>
              </p:ext>
            </p:extLst>
          </p:nvPr>
        </p:nvGraphicFramePr>
        <p:xfrm>
          <a:off x="977602" y="702310"/>
          <a:ext cx="7188796" cy="36321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0226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698570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632183">
                <a:tc>
                  <a:txBody>
                    <a:bodyPr/>
                    <a:lstStyle/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Application Layer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Presentation Layer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Session Layer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Client-server model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Peer-to-peer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Uniform Resource Locator (URL)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Uniform Resource Identifiers (URI)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HTTP/HTTPS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GET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POST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PUT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SMTP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IMAP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Domain Name Service (DNS)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Fully-Qualified Domain Names (FQDNs)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nslookup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Protocol (DHCP)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DHCPDISCOVER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DHCPOFFER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DHCPREQUEST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DHCPACK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File Transfer Protocol (FTP)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b="0">
                          <a:solidFill>
                            <a:schemeClr val="tx1"/>
                          </a:solidFill>
                          <a:latin typeface="+mn-lt"/>
                        </a:rPr>
                        <a:t>Server Message Block (SMB)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Aplicação, Apresentação, e Camada da Sessão da </a:t>
            </a:r>
            <a:br>
              <a:rPr lang="en-US" altLang="en-US" dirty="0"/>
            </a:br>
            <a:r>
              <a:rPr lang="pt-BR"/>
              <a:t>Aplicação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888396"/>
            <a:ext cx="3950857" cy="328435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As três camadas superiores do modelo OSI (aplicativo, apresentação e sessão) definem funções da camada de aplicativo TCP / IP.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 camada de aplicativo fornece a interface entre os aplicativos usados para se comunicar e a rede subjacente pela qual as mensagens são transmitidas.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Alguns dos protocolos de camada de aplicativo mais conhecidos incluem HTTP, FTP, TFTP, IMAP e DNS.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5F2B3-CD4D-C44D-9149-650EFF8022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922" y="798944"/>
            <a:ext cx="4800600" cy="3061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Aplicação, apresentação e sessão </a:t>
            </a:r>
            <a:br>
              <a:rPr lang="en-US" altLang="en-US" dirty="0"/>
            </a:br>
            <a:r>
              <a:rPr lang="pt-BR"/>
              <a:t>Camadas de apresentação e sessão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6" y="798944"/>
            <a:ext cx="4317532" cy="3806612"/>
          </a:xfrm>
        </p:spPr>
        <p:txBody>
          <a:bodyPr/>
          <a:lstStyle/>
          <a:p>
            <a:pPr marL="0" indent="0" rtl="0">
              <a:buNone/>
            </a:pPr>
            <a:r>
              <a:rPr lang="pt-BR" sz="1400"/>
              <a:t>A camada de apresentação tem três funções principais: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1400"/>
              <a:t>Formatar ou apresentar dados no dispositivo de origem em um formato compatível para recebimento pelo dispositivo de destino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1400"/>
              <a:t>Compactar os dados de forma que eles possam ser descompactados pelo dispositivo destino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1400"/>
              <a:t>Criptografar os dados para transmissão e descriptografá-los ao serem recebidos</a:t>
            </a:r>
          </a:p>
          <a:p>
            <a:pPr marL="0" indent="0" rtl="0">
              <a:buNone/>
            </a:pPr>
            <a:r>
              <a:rPr lang="pt-BR" sz="1400"/>
              <a:t>A camada de sessão funciona: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pt-BR" sz="1400"/>
              <a:t>Ele cria e mantém diálogos entre aplicativos de origem e destino. 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pt-BR" sz="1400"/>
              <a:t>Ele lida com a troca de informações para iniciar caixas de diálogo, mantê-las ativas e reiniciar sessões interrompidas ou inativas por um longo período de tempo.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26E1-C4D9-4741-B3D4-5D7EEC2625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888" y="1367405"/>
            <a:ext cx="4419694" cy="263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46644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Aplicação, apresentação e sessão </a:t>
            </a:r>
            <a:br>
              <a:rPr lang="en-US" altLang="en-US" dirty="0"/>
            </a:br>
            <a:r>
              <a:rPr lang="pt-BR"/>
              <a:t>Protocolos de camada de aplicação TCP/IP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925513"/>
            <a:ext cx="8483488" cy="1791929"/>
          </a:xfrm>
        </p:spPr>
        <p:txBody>
          <a:bodyPr/>
          <a:lstStyle/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Os protocolos de aplicativos TCP / IP especificam o formato e as informações de controle necessárias para muitas funções comuns de comunicação da Internet.</a:t>
            </a:r>
          </a:p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Os protocolos da camada de aplicação são utilizados pelos dispositivos de origem e destino durante uma sessão de comunicação. </a:t>
            </a:r>
          </a:p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Para que as comunicações sejam bem-sucedidas, os protocolos da camada de aplicativo implementados no host de origem e destino devem ser compatíveis.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33B45-7E2E-C844-B75C-0C283F5D9945}"/>
              </a:ext>
            </a:extLst>
          </p:cNvPr>
          <p:cNvSpPr txBox="1"/>
          <p:nvPr/>
        </p:nvSpPr>
        <p:spPr>
          <a:xfrm>
            <a:off x="145357" y="2844011"/>
            <a:ext cx="27781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Sistema de nomes</a:t>
            </a:r>
          </a:p>
          <a:p>
            <a:pPr rtl="0"/>
            <a:r>
              <a:rPr lang="pt-BR" sz="1400" b="1"/>
              <a:t>DNS - Sistema de Nomes de Domínio (ou Serviço)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TCP, cliente UDP 53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Converte nomes de domínio, como cisco.com, em endereços IP.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55B07-A719-A04C-8C8F-47B5733AF80F}"/>
              </a:ext>
            </a:extLst>
          </p:cNvPr>
          <p:cNvSpPr txBox="1"/>
          <p:nvPr/>
        </p:nvSpPr>
        <p:spPr>
          <a:xfrm>
            <a:off x="2998027" y="2844011"/>
            <a:ext cx="27781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Configuração de hosts</a:t>
            </a:r>
          </a:p>
          <a:p>
            <a:pPr rtl="0"/>
            <a:r>
              <a:rPr lang="pt-BR" sz="1400" b="1"/>
              <a:t>DHCP - Protocolo de configuração de host dinâmico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Cliente UDP 68, servidor 67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Atribui dinamicamente endereços IP para serem reutilizados quando não forem mais necessários</a:t>
            </a:r>
          </a:p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647B-E504-3E41-A27C-4972CD070E33}"/>
              </a:ext>
            </a:extLst>
          </p:cNvPr>
          <p:cNvSpPr txBox="1"/>
          <p:nvPr/>
        </p:nvSpPr>
        <p:spPr>
          <a:xfrm>
            <a:off x="6078828" y="2844011"/>
            <a:ext cx="2919815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00" b="1"/>
              <a:t>Web</a:t>
            </a:r>
          </a:p>
          <a:p>
            <a:pPr rtl="0"/>
            <a:r>
              <a:rPr lang="pt-BR" sz="1400" b="1"/>
              <a:t>HTTP - Protocolo de transferência de hipertexto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TCP 80, 8080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400"/>
              <a:t>Um conjunto de regras para a troca de texto, imagens gráficas, som, vídeo e outros arquivos multimídia na World Wide Web</a:t>
            </a:r>
          </a:p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780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31464" cy="929640"/>
          </a:xfrm>
        </p:spPr>
        <p:txBody>
          <a:bodyPr/>
          <a:lstStyle/>
          <a:p>
            <a:pPr rtl="0"/>
            <a:r>
              <a:rPr lang="pt-BR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15.2 Ponto a ponto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Modelocliente-servidor</a:t>
            </a:r>
            <a:r>
              <a:rPr lang="pt-BR" sz="1600"/>
              <a:t>ponto a ponto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2435" y="798944"/>
            <a:ext cx="7938985" cy="1532132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pt-BR"/>
              <a:t>Os processos de cliente e servidor são considerados integrantes da camada de aplicação.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Nenhum modelo de cliente / servidor, ou dispositivo que solicite como informações é chamado de cliente e o dispositivo que responde a solicitação é chamado de servidor.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Os protocolos da camada de aplicação descrevem o formato das requisições e respostas entre clientes e servidores.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70CF8-4501-904B-8DE6-0F1D8E3034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2490356"/>
            <a:ext cx="4400550" cy="185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2705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1600"/>
              <a:t>Ponto a Ponto</a:t>
            </a:r>
            <a:br>
              <a:rPr lang="en-US" altLang="en-US" dirty="0"/>
            </a:br>
            <a:r>
              <a:rPr lang="pt-BR"/>
              <a:t>Redes Ponto a Ponto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EA599-9EF6-BE44-900E-A2949CF66B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8448" y="915554"/>
            <a:ext cx="8373276" cy="1891339"/>
          </a:xfrm>
        </p:spPr>
        <p:txBody>
          <a:bodyPr/>
          <a:lstStyle/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Em uma rede ponto a ponto (P2P), dois ou mais computadores são conectados via rede e podem compartilhar recursos (como impressoras e arquivos) sem ter um servidor dedicado.</a:t>
            </a:r>
          </a:p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Cada dispositivo final conectado (conhecido como peer) pode funcionar como cliente ou servidor.</a:t>
            </a:r>
          </a:p>
          <a:p>
            <a:pPr rtl="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pt-BR"/>
              <a:t>Um computador pode assumir o papel de servidor para uma transação ao mesmo tempo em que é o cliente de outra. As funções de cliente e servidor são definidas de acordo com a requisição.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08D3F-6E0D-7042-88B0-EA3C9FB885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189" y="2923504"/>
            <a:ext cx="4771622" cy="1542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2252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8412</TotalTime>
  <Words>4049</Words>
  <Application>Microsoft Office PowerPoint</Application>
  <PresentationFormat>Apresentação na tela (16:9)</PresentationFormat>
  <Paragraphs>363</Paragraphs>
  <Slides>36</Slides>
  <Notes>36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Módulo 15: Camada de Aplicação </vt:lpstr>
      <vt:lpstr>Objetivos do módulo</vt:lpstr>
      <vt:lpstr>15.1 Aplicação, apresentação e sessão</vt:lpstr>
      <vt:lpstr>Aplicação, Apresentação, e Camada da Sessão da  Aplicação</vt:lpstr>
      <vt:lpstr>Aplicação, apresentação e sessão  Camadas de apresentação e sessão</vt:lpstr>
      <vt:lpstr>Aplicação, apresentação e sessão  Protocolos de camada de aplicação TCP/IP</vt:lpstr>
      <vt:lpstr>15.2 Ponto a ponto</vt:lpstr>
      <vt:lpstr>Modelocliente-servidorponto a ponto</vt:lpstr>
      <vt:lpstr>Ponto a Ponto Redes Ponto a Ponto</vt:lpstr>
      <vt:lpstr>Ponto a Ponto Aplicações Ponto a Ponto</vt:lpstr>
      <vt:lpstr>Ponto a Ponto Aplicações Comuns P2P</vt:lpstr>
      <vt:lpstr>15.3 Protocolos da Web e de email</vt:lpstr>
      <vt:lpstr>Protocolos da Web e de email Protocolo de transferência de hipertexto e linguagem de marcação de hipertexto</vt:lpstr>
      <vt:lpstr>Protocolos da Web e de email Protocolo de transferência de hipertexto e linguagem de marcação de hipertexto (cont.) </vt:lpstr>
      <vt:lpstr>Protocolos da Web e de email Protocolo de transferência de hipertexto e linguagem de marcação de hipertexto (cont.) </vt:lpstr>
      <vt:lpstr>Protocolos da Web e de email HTTP e HTTPS</vt:lpstr>
      <vt:lpstr>Protocolos de E-mail e Web  Protocolos de E-mail</vt:lpstr>
      <vt:lpstr>Protocolos Web e E-mail SMTP, POP e IMAP</vt:lpstr>
      <vt:lpstr>Protocolos Web e E-mail SMTP, POP e IMAP (Cont.) </vt:lpstr>
      <vt:lpstr>Protocolos Web e E-mail SMTP, POP e IMAP (Cont.) </vt:lpstr>
      <vt:lpstr>15.4 Serviços de endereçamento IP</vt:lpstr>
      <vt:lpstr>Serviços de endereçamento de IP  Serviços de nome de domínio</vt:lpstr>
      <vt:lpstr>Serviços de endereçamento IP  Formato de mensagem DNS</vt:lpstr>
      <vt:lpstr>Serviços de endereçamento IP Formato de mensagem DNS (cont.)</vt:lpstr>
      <vt:lpstr>Serviços de endereçamento IP Hierarquia de DNS</vt:lpstr>
      <vt:lpstr>Serviços de endereçamento IP O comando nslookup</vt:lpstr>
      <vt:lpstr>Serviços de endereçamento IP Protocolo de configuração dinâmica de host</vt:lpstr>
      <vt:lpstr>Serviços de endereçamento IP Operação DHCP</vt:lpstr>
      <vt:lpstr>Serviços de endereçamento IP Laboratório - Observe a resolução DNS</vt:lpstr>
      <vt:lpstr>15.5 Serviços de compartilhamento de arquivos</vt:lpstr>
      <vt:lpstr>Serviços de compartilhamento de arquivos Protocolo de Transferência de Arquivos</vt:lpstr>
      <vt:lpstr>Serviços de compartilhamento de arquivos Bloco de mensagens do servidor</vt:lpstr>
      <vt:lpstr>15.6 - Módulo Prática e Quiz</vt:lpstr>
      <vt:lpstr>Módulo Prática e Quiz O que aprendi neste módulo?</vt:lpstr>
      <vt:lpstr>Module 15 : Application Layer New Terms and Commands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ISMAEL MOURA PAREDE</cp:lastModifiedBy>
  <cp:revision>305</cp:revision>
  <dcterms:created xsi:type="dcterms:W3CDTF">2019-10-18T06:21:22Z</dcterms:created>
  <dcterms:modified xsi:type="dcterms:W3CDTF">2025-10-17T15:06:14Z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